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4"/>
  </p:notesMasterIdLst>
  <p:sldIdLst>
    <p:sldId id="256" r:id="rId2"/>
    <p:sldId id="257" r:id="rId3"/>
    <p:sldId id="258" r:id="rId4"/>
    <p:sldId id="274" r:id="rId5"/>
    <p:sldId id="272" r:id="rId6"/>
    <p:sldId id="266" r:id="rId7"/>
    <p:sldId id="260" r:id="rId8"/>
    <p:sldId id="277" r:id="rId9"/>
    <p:sldId id="279" r:id="rId10"/>
    <p:sldId id="280" r:id="rId11"/>
    <p:sldId id="283" r:id="rId12"/>
    <p:sldId id="28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217A1-BA50-4E26-8C7E-04D6868B2C5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4BA08-9584-4DED-85D0-101998DBA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92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4BA08-9584-4DED-85D0-101998DBA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5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6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40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5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3160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97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89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5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9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0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55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8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8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3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0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8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7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06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0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58" name="Rectangle 2057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9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LinkedIn Algorithm: How it Works in 2023">
            <a:extLst>
              <a:ext uri="{FF2B5EF4-FFF2-40B4-BE49-F238E27FC236}">
                <a16:creationId xmlns:a16="http://schemas.microsoft.com/office/drawing/2014/main" id="{49907D8C-8268-6E66-4E29-80B30B26B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1" r="4" b="35465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062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3" name="Group 2062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064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6445E8-9C3D-FEB8-61F4-90B042B99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 b="1" i="0">
                <a:effectLst/>
                <a:latin typeface="Arial" panose="020B0604020202020204" pitchFamily="34" charset="0"/>
              </a:rPr>
              <a:t>What makes a LinkedIn post good</a:t>
            </a:r>
            <a:endParaRPr lang="en-US" sz="4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4ABCE-62B9-2D28-8C61-2E1CD29C1A69}"/>
              </a:ext>
            </a:extLst>
          </p:cNvPr>
          <p:cNvSpPr txBox="1"/>
          <p:nvPr/>
        </p:nvSpPr>
        <p:spPr>
          <a:xfrm>
            <a:off x="4583229" y="3766489"/>
            <a:ext cx="356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SANIKA  ACHAREKAR</a:t>
            </a:r>
          </a:p>
        </p:txBody>
      </p:sp>
    </p:spTree>
    <p:extLst>
      <p:ext uri="{BB962C8B-B14F-4D97-AF65-F5344CB8AC3E}">
        <p14:creationId xmlns:p14="http://schemas.microsoft.com/office/powerpoint/2010/main" val="8174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CDFF4C-AB3B-C48F-2821-E54CA43F7890}"/>
              </a:ext>
            </a:extLst>
          </p:cNvPr>
          <p:cNvSpPr txBox="1"/>
          <p:nvPr/>
        </p:nvSpPr>
        <p:spPr>
          <a:xfrm>
            <a:off x="698359" y="1155560"/>
            <a:ext cx="10698983" cy="4080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  <a:buSzPct val="80000"/>
            </a:pPr>
            <a:endParaRPr lang="en-US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94898-6281-3922-3CDA-60FFD3161221}"/>
              </a:ext>
            </a:extLst>
          </p:cNvPr>
          <p:cNvSpPr txBox="1"/>
          <p:nvPr/>
        </p:nvSpPr>
        <p:spPr>
          <a:xfrm>
            <a:off x="1099590" y="21621"/>
            <a:ext cx="4728188" cy="1472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  <a:buSzPct val="80000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Q4: What characteristics distinguish the top 5 from the rest? </a:t>
            </a:r>
          </a:p>
          <a:p>
            <a:pPr marL="285750" indent="-285750" defTabSz="914400">
              <a:spcBef>
                <a:spcPct val="0"/>
              </a:spcBef>
              <a:spcAft>
                <a:spcPts val="600"/>
              </a:spcAft>
              <a:buFont typeface="Calibri"/>
              <a:buChar char="-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Reactions to the post and its Media type 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</a:pPr>
            <a:endParaRPr lang="en-US" cap="al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spcBef>
                <a:spcPct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i="1" cap="al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10086-B520-E164-8955-04A72477D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5" y="1155560"/>
            <a:ext cx="5968752" cy="2591082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9F0345F0-24BE-05F9-0842-39501F3A4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2" y="3913953"/>
            <a:ext cx="5961355" cy="2768635"/>
          </a:xfrm>
          <a:prstGeom prst="rect">
            <a:avLst/>
          </a:prstGeom>
        </p:spPr>
      </p:pic>
      <p:sp>
        <p:nvSpPr>
          <p:cNvPr id="2" name="Content Placeholder 37">
            <a:extLst>
              <a:ext uri="{FF2B5EF4-FFF2-40B4-BE49-F238E27FC236}">
                <a16:creationId xmlns:a16="http://schemas.microsoft.com/office/drawing/2014/main" id="{CF1830D9-2280-4ADA-27DA-7D3B392C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3" y="21621"/>
            <a:ext cx="5312739" cy="1179576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b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1- Based on followers and media type of the content posted.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2- Based on reactions and  media type of the content posted.</a:t>
            </a:r>
            <a:b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A5F251AB-AA2D-E982-9965-3683D562B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223" y="1137732"/>
            <a:ext cx="5312739" cy="260891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DCAC7BD-4007-A44B-3671-2AD494A65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223" y="3903285"/>
            <a:ext cx="5312739" cy="2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84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71E73D-7E9B-5141-A455-2F76A4F92151}"/>
              </a:ext>
            </a:extLst>
          </p:cNvPr>
          <p:cNvSpPr txBox="1"/>
          <p:nvPr/>
        </p:nvSpPr>
        <p:spPr>
          <a:xfrm>
            <a:off x="648642" y="1032519"/>
            <a:ext cx="4632341" cy="4190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DFF4C-AB3B-C48F-2821-E54CA43F7890}"/>
              </a:ext>
            </a:extLst>
          </p:cNvPr>
          <p:cNvSpPr txBox="1"/>
          <p:nvPr/>
        </p:nvSpPr>
        <p:spPr>
          <a:xfrm>
            <a:off x="698359" y="1155560"/>
            <a:ext cx="10698983" cy="4080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  <a:buSzPct val="80000"/>
            </a:pPr>
            <a:endParaRPr lang="en-US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7B87F4-50EE-CA81-94BF-52994CCF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856" y="232811"/>
            <a:ext cx="5081690" cy="1476375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B0B3A-307F-4B7B-B40D-2B9C3B95225E}"/>
              </a:ext>
            </a:extLst>
          </p:cNvPr>
          <p:cNvSpPr txBox="1"/>
          <p:nvPr/>
        </p:nvSpPr>
        <p:spPr>
          <a:xfrm>
            <a:off x="188836" y="1897487"/>
            <a:ext cx="61036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content like images, videos, and articles perform better on LinkedIn. Follower and connection distribution is diverse and not location-dependent.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posts stand out due to medium type  and reactions received.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factors may impact post success, including an exception where fewer followers can still result in more views.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9B1E1C-8D70-02BA-7596-552DF86BBEB8}"/>
              </a:ext>
            </a:extLst>
          </p:cNvPr>
          <p:cNvSpPr txBox="1">
            <a:spLocks/>
          </p:cNvSpPr>
          <p:nvPr/>
        </p:nvSpPr>
        <p:spPr>
          <a:xfrm>
            <a:off x="7517341" y="102867"/>
            <a:ext cx="3664221" cy="1004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C14D5-7A83-8556-BEC4-CC9FF1CD9EFF}"/>
              </a:ext>
            </a:extLst>
          </p:cNvPr>
          <p:cNvSpPr txBox="1"/>
          <p:nvPr/>
        </p:nvSpPr>
        <p:spPr>
          <a:xfrm>
            <a:off x="6911019" y="1286387"/>
            <a:ext cx="5159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defRPr cap="all"/>
            </a:pP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defRPr cap="all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1AC53-6A3B-F7FC-961E-DED3BA8E34B2}"/>
              </a:ext>
            </a:extLst>
          </p:cNvPr>
          <p:cNvSpPr txBox="1"/>
          <p:nvPr/>
        </p:nvSpPr>
        <p:spPr>
          <a:xfrm>
            <a:off x="6342173" y="1897487"/>
            <a:ext cx="54612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engaging Visual content and posting on the right medium are key to LinkedIn post success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 media type and reactions are critical factors.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Quality and Relevance are important.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Followers count may not be the most significant predictor of success.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82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4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074" name="Rectangle 107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D Man With Thank You Text Board Stock Photo | PowerPoint Slide  Presentation Sample | Slide PPT | Template Presentation">
            <a:extLst>
              <a:ext uri="{FF2B5EF4-FFF2-40B4-BE49-F238E27FC236}">
                <a16:creationId xmlns:a16="http://schemas.microsoft.com/office/drawing/2014/main" id="{86DBAF26-6A3A-753B-3049-0C9CB841B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6" r="-1" b="9099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111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38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A8BD-5BD6-9604-2931-33E00F00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0646"/>
            <a:ext cx="3895344" cy="728306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B99A-8FB4-2807-B510-F70E709D4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10" y="1054111"/>
            <a:ext cx="5106146" cy="520038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 is a popular social media platform for businesses to </a:t>
            </a:r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 relationships 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their clients and prospects. </a:t>
            </a:r>
          </a:p>
          <a:p>
            <a:pPr>
              <a:lnSpc>
                <a:spcPct val="9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sharing stories and advice through posts, companies can increase their credibility and trustworthiness. </a:t>
            </a:r>
          </a:p>
          <a:p>
            <a:pPr>
              <a:lnSpc>
                <a:spcPct val="9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"LinkedIn experts" offer services to help companies improve their visibility on the platform. </a:t>
            </a:r>
          </a:p>
          <a:p>
            <a:pPr>
              <a:lnSpc>
                <a:spcPct val="9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increase business revenue, it's important to understand </a:t>
            </a:r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makes a good post on LinkedIn and how to create quality interactions with potential customers.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The power of publishing on linkedin infographic">
            <a:extLst>
              <a:ext uri="{FF2B5EF4-FFF2-40B4-BE49-F238E27FC236}">
                <a16:creationId xmlns:a16="http://schemas.microsoft.com/office/drawing/2014/main" id="{439D9216-7226-B8C7-2F2C-36D9CC67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0076" y="182880"/>
            <a:ext cx="6190827" cy="454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4C45DD3-2094-FBB7-AC77-4C8A4C9B9967}"/>
              </a:ext>
            </a:extLst>
          </p:cNvPr>
          <p:cNvSpPr txBox="1">
            <a:spLocks/>
          </p:cNvSpPr>
          <p:nvPr/>
        </p:nvSpPr>
        <p:spPr>
          <a:xfrm>
            <a:off x="6342664" y="5170698"/>
            <a:ext cx="5280030" cy="646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 say a lot!!</a:t>
            </a:r>
          </a:p>
        </p:txBody>
      </p:sp>
    </p:spTree>
    <p:extLst>
      <p:ext uri="{BB962C8B-B14F-4D97-AF65-F5344CB8AC3E}">
        <p14:creationId xmlns:p14="http://schemas.microsoft.com/office/powerpoint/2010/main" val="3550192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28B4-813C-7264-E2A2-9A8D25394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664" y="65342"/>
            <a:ext cx="4721352" cy="557784"/>
          </a:xfrm>
        </p:spPr>
        <p:txBody>
          <a:bodyPr>
            <a:normAutofit fontScale="90000"/>
          </a:bodyPr>
          <a:lstStyle/>
          <a:p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18A8A-DA2D-8823-D650-D0F1CB94C382}"/>
              </a:ext>
            </a:extLst>
          </p:cNvPr>
          <p:cNvSpPr txBox="1"/>
          <p:nvPr/>
        </p:nvSpPr>
        <p:spPr>
          <a:xfrm>
            <a:off x="1121664" y="751379"/>
            <a:ext cx="564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Source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Kaggle 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Variables: 19</a:t>
            </a:r>
            <a:b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record count: 34012</a:t>
            </a:r>
            <a:endParaRPr lang="en-US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55678-FDA6-2A22-3109-D0AB72E6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33" y="2200349"/>
            <a:ext cx="10990639" cy="4113006"/>
          </a:xfrm>
          <a:prstGeom prst="rect">
            <a:avLst/>
          </a:prstGeom>
        </p:spPr>
      </p:pic>
      <p:pic>
        <p:nvPicPr>
          <p:cNvPr id="2052" name="Picture 4" descr="Data Description and Metadata - Finnish Social Science Data Archive (FSD)">
            <a:extLst>
              <a:ext uri="{FF2B5EF4-FFF2-40B4-BE49-F238E27FC236}">
                <a16:creationId xmlns:a16="http://schemas.microsoft.com/office/drawing/2014/main" id="{B81AC1A2-AF21-C58D-7E81-1EB255A98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803" y="89458"/>
            <a:ext cx="2302418" cy="198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1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DB85E2-7037-3E34-BA26-305DF1F3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33" y="1689973"/>
            <a:ext cx="5113767" cy="2469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611E2-1878-B323-D621-003C1C71CF8D}"/>
              </a:ext>
            </a:extLst>
          </p:cNvPr>
          <p:cNvSpPr txBox="1"/>
          <p:nvPr/>
        </p:nvSpPr>
        <p:spPr>
          <a:xfrm>
            <a:off x="797258" y="1250381"/>
            <a:ext cx="10921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the null values count :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7CDA42-033E-4939-869E-150B26C28CD1}"/>
              </a:ext>
            </a:extLst>
          </p:cNvPr>
          <p:cNvSpPr txBox="1">
            <a:spLocks/>
          </p:cNvSpPr>
          <p:nvPr/>
        </p:nvSpPr>
        <p:spPr>
          <a:xfrm>
            <a:off x="1056778" y="4261913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Null checks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8C0C08-DE59-E68B-E9D1-C506AFE5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099" y="1775209"/>
            <a:ext cx="5873421" cy="4123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E294A-0145-7253-978C-207031F0FD0C}"/>
              </a:ext>
            </a:extLst>
          </p:cNvPr>
          <p:cNvSpPr txBox="1"/>
          <p:nvPr/>
        </p:nvSpPr>
        <p:spPr>
          <a:xfrm>
            <a:off x="7933807" y="1320641"/>
            <a:ext cx="10921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Replacing null values: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DDA0-9F7E-7876-EFFD-DCD5E611EA7A}"/>
              </a:ext>
            </a:extLst>
          </p:cNvPr>
          <p:cNvSpPr txBox="1">
            <a:spLocks/>
          </p:cNvSpPr>
          <p:nvPr/>
        </p:nvSpPr>
        <p:spPr>
          <a:xfrm>
            <a:off x="1056778" y="-78316"/>
            <a:ext cx="12204367" cy="1144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Cleaning: Removed columns: ‘Unnamed,’ ’</a:t>
            </a:r>
            <a:r>
              <a:rPr lang="en-US" sz="1800" i="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hastag_followers</a:t>
            </a:r>
            <a:r>
              <a:rPr lang="en-US" sz="1800" i="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’,  ’</a:t>
            </a:r>
            <a:r>
              <a:rPr lang="en-US" sz="1800" i="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views,’’votes</a:t>
            </a:r>
            <a:r>
              <a:rPr lang="en-US" sz="1800" i="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</a:t>
            </a:r>
          </a:p>
          <a:p>
            <a:r>
              <a:rPr lang="en-US" sz="1800" i="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endParaRPr lang="en-US" sz="18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45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28B4-813C-7264-E2A2-9A8D25394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276509"/>
            <a:ext cx="9906000" cy="1382156"/>
          </a:xfrm>
        </p:spPr>
        <p:txBody>
          <a:bodyPr>
            <a:norm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After cleaning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18A8A-DA2D-8823-D650-D0F1CB94C382}"/>
              </a:ext>
            </a:extLst>
          </p:cNvPr>
          <p:cNvSpPr txBox="1"/>
          <p:nvPr/>
        </p:nvSpPr>
        <p:spPr>
          <a:xfrm>
            <a:off x="903514" y="1545641"/>
            <a:ext cx="966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Variables: 15</a:t>
            </a:r>
          </a:p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 record count: 31996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BFE1B-EF33-7763-3BE0-F4E8E474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32" y="2700527"/>
            <a:ext cx="11096135" cy="36031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2955B8-93DD-6747-5C43-DF2EF648F341}"/>
              </a:ext>
            </a:extLst>
          </p:cNvPr>
          <p:cNvSpPr txBox="1">
            <a:spLocks/>
          </p:cNvSpPr>
          <p:nvPr/>
        </p:nvSpPr>
        <p:spPr>
          <a:xfrm>
            <a:off x="1116437" y="79244"/>
            <a:ext cx="10744201" cy="758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cleaned data</a:t>
            </a:r>
          </a:p>
        </p:txBody>
      </p:sp>
    </p:spTree>
    <p:extLst>
      <p:ext uri="{BB962C8B-B14F-4D97-AF65-F5344CB8AC3E}">
        <p14:creationId xmlns:p14="http://schemas.microsoft.com/office/powerpoint/2010/main" val="289955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082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3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4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5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7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9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0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1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2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8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9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1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2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3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4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5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6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7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8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9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0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1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4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5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6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7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8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9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0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1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2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3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4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5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6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7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8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9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0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1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2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3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4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5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7C7126-F52D-EDDC-CDAB-5725486D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137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Exploratory data analysis using Python and Pandas – Onesait Platform  Community">
            <a:extLst>
              <a:ext uri="{FF2B5EF4-FFF2-40B4-BE49-F238E27FC236}">
                <a16:creationId xmlns:a16="http://schemas.microsoft.com/office/drawing/2014/main" id="{13E9E078-9F08-EA2E-1EB1-356C28DE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635" y="1031142"/>
            <a:ext cx="5051471" cy="28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F6AD6-F249-97CE-90D4-841C1501E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506" y="830434"/>
            <a:ext cx="5051472" cy="321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41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6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90" name="Rectangle 1089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7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7C7126-F52D-EDDC-CDAB-5725486D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 </a:t>
            </a:r>
          </a:p>
        </p:txBody>
      </p:sp>
      <p:pic>
        <p:nvPicPr>
          <p:cNvPr id="1026" name="Picture 2" descr="Writing Research Questions | Purpose &amp; Examples - Video &amp; Lesson Transcript  | Study.com">
            <a:extLst>
              <a:ext uri="{FF2B5EF4-FFF2-40B4-BE49-F238E27FC236}">
                <a16:creationId xmlns:a16="http://schemas.microsoft.com/office/drawing/2014/main" id="{A673459B-3F3C-2685-7B51-BB671E3B4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" r="16138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219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0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1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2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3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4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5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6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7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5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6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7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8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0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1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2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3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4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5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6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7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8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9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0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1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2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3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4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5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6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7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8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1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2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4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5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6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7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8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9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0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1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2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73" name="Group 1272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1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2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3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4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5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6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9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060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CDFF4C-AB3B-C48F-2821-E54CA43F7890}"/>
              </a:ext>
            </a:extLst>
          </p:cNvPr>
          <p:cNvSpPr txBox="1"/>
          <p:nvPr/>
        </p:nvSpPr>
        <p:spPr>
          <a:xfrm>
            <a:off x="1043800" y="119241"/>
            <a:ext cx="4745384" cy="14992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Aft>
                <a:spcPts val="600"/>
              </a:spcAft>
              <a:buSzPct val="80000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Q1: Based on historical data, can we predict which media types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e.g.,images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videos, text) will receive the most reactions in the future?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 defTabSz="914400">
              <a:spcAft>
                <a:spcPts val="600"/>
              </a:spcAft>
              <a:buFont typeface="Calibri"/>
              <a:buChar char="-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Image, Video and Article will receive the most reactions in the future.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49B89CD-6452-613B-0EB6-98B04DCB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1546917"/>
            <a:ext cx="5119930" cy="5189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9F249E-991E-DDF4-882B-748C3E71B9AC}"/>
              </a:ext>
            </a:extLst>
          </p:cNvPr>
          <p:cNvSpPr txBox="1"/>
          <p:nvPr/>
        </p:nvSpPr>
        <p:spPr>
          <a:xfrm>
            <a:off x="6471558" y="92178"/>
            <a:ext cx="5315058" cy="1454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  <a:buSzPct val="80000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Q2: Can we predict the number of views a piece of content will receive based on the number of followers and connections the author has? (With an exception case- where anyone with fewer followers has more reviews).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FEAFF0-2D7B-932E-2A03-D386F52D7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730" y="1546917"/>
            <a:ext cx="5865509" cy="51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10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CDFF4C-AB3B-C48F-2821-E54CA43F7890}"/>
              </a:ext>
            </a:extLst>
          </p:cNvPr>
          <p:cNvSpPr txBox="1"/>
          <p:nvPr/>
        </p:nvSpPr>
        <p:spPr>
          <a:xfrm>
            <a:off x="698359" y="1155560"/>
            <a:ext cx="10698983" cy="4080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  <a:buSzPct val="80000"/>
            </a:pPr>
            <a:endParaRPr lang="en-US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E064C-C0F2-23D8-44D1-C507675611E8}"/>
              </a:ext>
            </a:extLst>
          </p:cNvPr>
          <p:cNvSpPr txBox="1"/>
          <p:nvPr/>
        </p:nvSpPr>
        <p:spPr>
          <a:xfrm>
            <a:off x="1347817" y="773024"/>
            <a:ext cx="1091565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  <a:buSzPct val="80000"/>
            </a:pPr>
            <a:endParaRPr lang="en-US" cap="all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71D1377-7046-C6A4-9686-92795A162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577" y="1312774"/>
            <a:ext cx="6410960" cy="4232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19B71E-402C-03E2-FF88-719713316BAB}"/>
              </a:ext>
            </a:extLst>
          </p:cNvPr>
          <p:cNvSpPr txBox="1"/>
          <p:nvPr/>
        </p:nvSpPr>
        <p:spPr>
          <a:xfrm>
            <a:off x="1174321" y="23401"/>
            <a:ext cx="10550319" cy="1310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  <a:buSzPct val="80000"/>
            </a:pPr>
            <a:r>
              <a:rPr lang="en-US" sz="1600" b="0" cap="all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0" cap="all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distribution of followers and connections across users? Are there any patterns in terms of location? 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  <a:buSzPct val="80000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spcBef>
                <a:spcPct val="0"/>
              </a:spcBef>
              <a:spcAft>
                <a:spcPts val="600"/>
              </a:spcAft>
              <a:buSzPct val="80000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The data for the connections were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Sparsed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There were three types of connections 0, 171 and 500+, out of 34012 records.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  <a:buSzPct val="80000"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spcBef>
                <a:spcPct val="0"/>
              </a:spcBef>
              <a:spcAft>
                <a:spcPts val="600"/>
              </a:spcAft>
              <a:buSzPct val="80000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spcBef>
                <a:spcPct val="0"/>
              </a:spcBef>
              <a:spcAft>
                <a:spcPts val="600"/>
              </a:spcAft>
              <a:buSzPct val="80000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B87D5B3-FD01-98BD-804C-DB9E4C229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642" y="1312774"/>
            <a:ext cx="5300781" cy="42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73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1592</TotalTime>
  <Words>454</Words>
  <Application>Microsoft Office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Tw Cen MT</vt:lpstr>
      <vt:lpstr>Circuit</vt:lpstr>
      <vt:lpstr>What makes a LinkedIn post good</vt:lpstr>
      <vt:lpstr>Introduction</vt:lpstr>
      <vt:lpstr>Data description </vt:lpstr>
      <vt:lpstr>PowerPoint Presentation</vt:lpstr>
      <vt:lpstr>  After cleaning the data</vt:lpstr>
      <vt:lpstr>Methodologies </vt:lpstr>
      <vt:lpstr>Research questions </vt:lpstr>
      <vt:lpstr>PowerPoint Presentation</vt:lpstr>
      <vt:lpstr>PowerPoint Presentation</vt:lpstr>
      <vt:lpstr>PowerPoint Presentation</vt:lpstr>
      <vt:lpstr>Result and 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a LinkedIn post good</dc:title>
  <dc:creator>Kumari, Reema</dc:creator>
  <cp:lastModifiedBy>Acharekar, Sanika</cp:lastModifiedBy>
  <cp:revision>7</cp:revision>
  <dcterms:created xsi:type="dcterms:W3CDTF">2023-04-20T16:34:49Z</dcterms:created>
  <dcterms:modified xsi:type="dcterms:W3CDTF">2023-10-08T20:37:11Z</dcterms:modified>
</cp:coreProperties>
</file>